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6" r:id="rId9"/>
    <p:sldId id="269" r:id="rId10"/>
    <p:sldId id="261" r:id="rId11"/>
    <p:sldId id="262" r:id="rId12"/>
    <p:sldId id="268" r:id="rId13"/>
    <p:sldId id="267" r:id="rId14"/>
    <p:sldId id="263" r:id="rId15"/>
  </p:sldIdLst>
  <p:sldSz cx="18288000" cy="10287000"/>
  <p:notesSz cx="6858000" cy="9144000"/>
  <p:embeddedFontLst>
    <p:embeddedFont>
      <p:font typeface="Bodoni MT Black" panose="02070A03080606020203" pitchFamily="18" charset="0"/>
      <p:bold r:id="rId16"/>
      <p:boldItalic r:id="rId17"/>
    </p:embeddedFont>
    <p:embeddedFont>
      <p:font typeface="IM Fell Italics" panose="020B0604020202020204" charset="0"/>
      <p:regular r:id="rId18"/>
    </p:embeddedFont>
    <p:embeddedFont>
      <p:font typeface="ITC Benguiat" panose="020B0604020202020204" charset="0"/>
      <p:regular r:id="rId19"/>
    </p:embeddedFont>
    <p:embeddedFont>
      <p:font typeface="Nickainley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1" autoAdjust="0"/>
    <p:restoredTop sz="94622" autoAdjust="0"/>
  </p:normalViewPr>
  <p:slideViewPr>
    <p:cSldViewPr>
      <p:cViewPr>
        <p:scale>
          <a:sx n="50" d="100"/>
          <a:sy n="50" d="100"/>
        </p:scale>
        <p:origin x="570" y="-3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2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17.svg"/><Relationship Id="rId5" Type="http://schemas.openxmlformats.org/officeDocument/2006/relationships/image" Target="../media/image24.svg"/><Relationship Id="rId10" Type="http://schemas.openxmlformats.org/officeDocument/2006/relationships/image" Target="../media/image16.png"/><Relationship Id="rId4" Type="http://schemas.openxmlformats.org/officeDocument/2006/relationships/image" Target="../media/image23.png"/><Relationship Id="rId9" Type="http://schemas.openxmlformats.org/officeDocument/2006/relationships/image" Target="../media/image26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44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77664" y="1582496"/>
            <a:ext cx="3158826" cy="4489288"/>
          </a:xfrm>
          <a:custGeom>
            <a:avLst/>
            <a:gdLst/>
            <a:ahLst/>
            <a:cxnLst/>
            <a:rect l="l" t="t" r="r" b="b"/>
            <a:pathLst>
              <a:path w="3158826" h="4489288">
                <a:moveTo>
                  <a:pt x="0" y="0"/>
                </a:moveTo>
                <a:lnTo>
                  <a:pt x="3158826" y="0"/>
                </a:lnTo>
                <a:lnTo>
                  <a:pt x="3158826" y="4489288"/>
                </a:lnTo>
                <a:lnTo>
                  <a:pt x="0" y="44892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13471036" y="1582496"/>
            <a:ext cx="3387372" cy="4489288"/>
          </a:xfrm>
          <a:custGeom>
            <a:avLst/>
            <a:gdLst/>
            <a:ahLst/>
            <a:cxnLst/>
            <a:rect l="l" t="t" r="r" b="b"/>
            <a:pathLst>
              <a:path w="3387372" h="4489288">
                <a:moveTo>
                  <a:pt x="0" y="0"/>
                </a:moveTo>
                <a:lnTo>
                  <a:pt x="3387371" y="0"/>
                </a:lnTo>
                <a:lnTo>
                  <a:pt x="3387371" y="4489288"/>
                </a:lnTo>
                <a:lnTo>
                  <a:pt x="0" y="4489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1473311" y="1582496"/>
            <a:ext cx="3705703" cy="4489288"/>
          </a:xfrm>
          <a:custGeom>
            <a:avLst/>
            <a:gdLst/>
            <a:ahLst/>
            <a:cxnLst/>
            <a:rect l="l" t="t" r="r" b="b"/>
            <a:pathLst>
              <a:path w="3705703" h="4489288">
                <a:moveTo>
                  <a:pt x="0" y="0"/>
                </a:moveTo>
                <a:lnTo>
                  <a:pt x="3705703" y="0"/>
                </a:lnTo>
                <a:lnTo>
                  <a:pt x="3705703" y="4489288"/>
                </a:lnTo>
                <a:lnTo>
                  <a:pt x="0" y="44892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TextBox 5"/>
          <p:cNvSpPr txBox="1"/>
          <p:nvPr/>
        </p:nvSpPr>
        <p:spPr>
          <a:xfrm>
            <a:off x="-1542549" y="6448500"/>
            <a:ext cx="13126952" cy="3563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07"/>
              </a:lnSpc>
            </a:pPr>
            <a:r>
              <a:rPr lang="en-US" sz="13897" spc="-277">
                <a:solidFill>
                  <a:srgbClr val="D0A933"/>
                </a:solidFill>
                <a:latin typeface="ITC Benguiat"/>
                <a:ea typeface="ITC Benguiat"/>
                <a:cs typeface="ITC Benguiat"/>
                <a:sym typeface="ITC Benguiat"/>
              </a:rPr>
              <a:t>PROYECTO SOCRATES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979662" y="8864062"/>
            <a:ext cx="5118057" cy="243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5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2979662" y="9613735"/>
            <a:ext cx="5118057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3000" i="1">
                <a:solidFill>
                  <a:srgbClr val="E16A54"/>
                </a:solidFill>
                <a:latin typeface="IM Fell Italics"/>
                <a:ea typeface="IM Fell Italics"/>
                <a:cs typeface="IM Fell Italics"/>
                <a:sym typeface="IM Fell Italics"/>
              </a:rPr>
              <a:t>Por María del Rocío Romo García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79662" y="10027120"/>
            <a:ext cx="5118057" cy="243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5"/>
              </a:lnSpc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6A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99080" y="3086100"/>
            <a:ext cx="3089841" cy="4114800"/>
          </a:xfrm>
          <a:custGeom>
            <a:avLst/>
            <a:gdLst/>
            <a:ahLst/>
            <a:cxnLst/>
            <a:rect l="l" t="t" r="r" b="b"/>
            <a:pathLst>
              <a:path w="3089841" h="4114800">
                <a:moveTo>
                  <a:pt x="0" y="0"/>
                </a:moveTo>
                <a:lnTo>
                  <a:pt x="3089840" y="0"/>
                </a:lnTo>
                <a:lnTo>
                  <a:pt x="3089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13949977" y="3681879"/>
            <a:ext cx="2700805" cy="4114800"/>
          </a:xfrm>
          <a:custGeom>
            <a:avLst/>
            <a:gdLst/>
            <a:ahLst/>
            <a:cxnLst/>
            <a:rect l="l" t="t" r="r" b="b"/>
            <a:pathLst>
              <a:path w="2700805" h="4114800">
                <a:moveTo>
                  <a:pt x="0" y="0"/>
                </a:moveTo>
                <a:lnTo>
                  <a:pt x="2700805" y="0"/>
                </a:lnTo>
                <a:lnTo>
                  <a:pt x="27008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1304080" y="3086100"/>
            <a:ext cx="4002578" cy="4114800"/>
          </a:xfrm>
          <a:custGeom>
            <a:avLst/>
            <a:gdLst/>
            <a:ahLst/>
            <a:cxnLst/>
            <a:rect l="l" t="t" r="r" b="b"/>
            <a:pathLst>
              <a:path w="4002578" h="4114800">
                <a:moveTo>
                  <a:pt x="0" y="0"/>
                </a:moveTo>
                <a:lnTo>
                  <a:pt x="4002578" y="0"/>
                </a:lnTo>
                <a:lnTo>
                  <a:pt x="40025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11024728" y="1199468"/>
            <a:ext cx="2925249" cy="4114800"/>
          </a:xfrm>
          <a:custGeom>
            <a:avLst/>
            <a:gdLst/>
            <a:ahLst/>
            <a:cxnLst/>
            <a:rect l="l" t="t" r="r" b="b"/>
            <a:pathLst>
              <a:path w="2925249" h="4114800">
                <a:moveTo>
                  <a:pt x="0" y="0"/>
                </a:moveTo>
                <a:lnTo>
                  <a:pt x="2925249" y="0"/>
                </a:lnTo>
                <a:lnTo>
                  <a:pt x="2925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>
            <a:off x="5973669" y="4573504"/>
            <a:ext cx="2082809" cy="5254793"/>
          </a:xfrm>
          <a:custGeom>
            <a:avLst/>
            <a:gdLst/>
            <a:ahLst/>
            <a:cxnLst/>
            <a:rect l="l" t="t" r="r" b="b"/>
            <a:pathLst>
              <a:path w="2082809" h="5254793">
                <a:moveTo>
                  <a:pt x="0" y="0"/>
                </a:moveTo>
                <a:lnTo>
                  <a:pt x="2082809" y="0"/>
                </a:lnTo>
                <a:lnTo>
                  <a:pt x="2082809" y="5254792"/>
                </a:lnTo>
                <a:lnTo>
                  <a:pt x="0" y="52547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9E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EBEB881-F866-F616-84D6-BA9A59E2A5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219200" y="342900"/>
            <a:ext cx="7772400" cy="1470025"/>
          </a:xfrm>
        </p:spPr>
        <p:txBody>
          <a:bodyPr>
            <a:normAutofit/>
          </a:bodyPr>
          <a:lstStyle/>
          <a:p>
            <a:r>
              <a:rPr lang="es-ES" sz="6600" dirty="0">
                <a:solidFill>
                  <a:schemeClr val="accent6">
                    <a:lumMod val="50000"/>
                  </a:schemeClr>
                </a:solidFill>
                <a:latin typeface="Bodoni MT Black" panose="02070A03080606020203" pitchFamily="18" charset="0"/>
              </a:rPr>
              <a:t>Sócrates:</a:t>
            </a: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93DD02D6-F678-7611-DEE5-C6C084085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239" y="1825004"/>
            <a:ext cx="8229600" cy="4232895"/>
          </a:xfrm>
        </p:spPr>
        <p:txBody>
          <a:bodyPr>
            <a:normAutofit fontScale="70000" lnSpcReduction="20000"/>
          </a:bodyPr>
          <a:lstStyle/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s-ES" dirty="0">
                <a:solidFill>
                  <a:schemeClr val="accent6">
                    <a:lumMod val="50000"/>
                  </a:schemeClr>
                </a:solidFill>
                <a:latin typeface="Bodoni MT Black" panose="02070A03080606020203" pitchFamily="18" charset="0"/>
              </a:rPr>
              <a:t>Tecnología principal usada: </a:t>
            </a:r>
            <a:r>
              <a:rPr lang="es-ES" dirty="0" err="1">
                <a:solidFill>
                  <a:schemeClr val="accent6">
                    <a:lumMod val="50000"/>
                  </a:schemeClr>
                </a:solidFill>
                <a:latin typeface="Bodoni MT Black" panose="02070A03080606020203" pitchFamily="18" charset="0"/>
              </a:rPr>
              <a:t>FastAPI</a:t>
            </a:r>
            <a:endParaRPr lang="es-ES" dirty="0">
              <a:solidFill>
                <a:schemeClr val="accent6">
                  <a:lumMod val="50000"/>
                </a:schemeClr>
              </a:solidFill>
              <a:latin typeface="Bodoni MT Black" panose="02070A03080606020203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s-ES" dirty="0">
                <a:solidFill>
                  <a:schemeClr val="accent6">
                    <a:lumMod val="50000"/>
                  </a:schemeClr>
                </a:solidFill>
                <a:latin typeface="Bodoni MT Black" panose="02070A03080606020203" pitchFamily="18" charset="0"/>
              </a:rPr>
              <a:t>Cuenta con tres capas:</a:t>
            </a:r>
          </a:p>
          <a:p>
            <a:pPr marL="971550" lvl="1" indent="-514350" algn="l">
              <a:buFont typeface="+mj-lt"/>
              <a:buAutoNum type="arabicPeriod"/>
            </a:pPr>
            <a:r>
              <a:rPr lang="es-ES" dirty="0">
                <a:solidFill>
                  <a:schemeClr val="accent6">
                    <a:lumMod val="50000"/>
                  </a:schemeClr>
                </a:solidFill>
                <a:latin typeface="Bodoni MT Black" panose="02070A03080606020203" pitchFamily="18" charset="0"/>
              </a:rPr>
              <a:t>API: para gestionar tráfico HTTP con el cliente, cuenta con varios paquetes:</a:t>
            </a:r>
          </a:p>
          <a:p>
            <a:pPr marL="1428750" lvl="2" indent="-514350" algn="l">
              <a:buFont typeface="+mj-lt"/>
              <a:buAutoNum type="arabicPeriod"/>
            </a:pPr>
            <a:r>
              <a:rPr lang="es-ES" dirty="0" err="1">
                <a:solidFill>
                  <a:schemeClr val="accent6">
                    <a:lumMod val="50000"/>
                  </a:schemeClr>
                </a:solidFill>
                <a:latin typeface="Bodoni MT Black" panose="02070A03080606020203" pitchFamily="18" charset="0"/>
              </a:rPr>
              <a:t>Settings</a:t>
            </a:r>
            <a:r>
              <a:rPr lang="es-ES" dirty="0">
                <a:solidFill>
                  <a:schemeClr val="accent6">
                    <a:lumMod val="50000"/>
                  </a:schemeClr>
                </a:solidFill>
                <a:latin typeface="Bodoni MT Black" panose="02070A03080606020203" pitchFamily="18" charset="0"/>
              </a:rPr>
              <a:t>: con todos los ajustes de la conexiones.</a:t>
            </a:r>
          </a:p>
          <a:p>
            <a:pPr marL="1428750" lvl="2" indent="-514350" algn="l">
              <a:buFont typeface="+mj-lt"/>
              <a:buAutoNum type="arabicPeriod"/>
            </a:pPr>
            <a:r>
              <a:rPr lang="es-ES" dirty="0" err="1">
                <a:solidFill>
                  <a:schemeClr val="accent6">
                    <a:lumMod val="50000"/>
                  </a:schemeClr>
                </a:solidFill>
                <a:latin typeface="Bodoni MT Black" panose="02070A03080606020203" pitchFamily="18" charset="0"/>
              </a:rPr>
              <a:t>Model´s</a:t>
            </a:r>
            <a:r>
              <a:rPr lang="es-ES" dirty="0">
                <a:solidFill>
                  <a:schemeClr val="accent6">
                    <a:lumMod val="50000"/>
                  </a:schemeClr>
                </a:solidFill>
                <a:latin typeface="Bodoni MT Black" panose="02070A03080606020203" pitchFamily="18" charset="0"/>
              </a:rPr>
              <a:t>: con las estructuras de las tablas.</a:t>
            </a:r>
          </a:p>
          <a:p>
            <a:pPr marL="1428750" lvl="2" indent="-514350" algn="l">
              <a:buFont typeface="+mj-lt"/>
              <a:buAutoNum type="arabicPeriod"/>
            </a:pPr>
            <a:r>
              <a:rPr lang="es-ES" dirty="0" err="1">
                <a:solidFill>
                  <a:schemeClr val="accent6">
                    <a:lumMod val="50000"/>
                  </a:schemeClr>
                </a:solidFill>
                <a:latin typeface="Bodoni MT Black" panose="02070A03080606020203" pitchFamily="18" charset="0"/>
              </a:rPr>
              <a:t>Router´s</a:t>
            </a:r>
            <a:r>
              <a:rPr lang="es-ES" dirty="0">
                <a:solidFill>
                  <a:schemeClr val="accent6">
                    <a:lumMod val="50000"/>
                  </a:schemeClr>
                </a:solidFill>
                <a:latin typeface="Bodoni MT Black" panose="02070A03080606020203" pitchFamily="18" charset="0"/>
              </a:rPr>
              <a:t>: es dónde se desarrollan los </a:t>
            </a:r>
            <a:r>
              <a:rPr lang="es-ES" dirty="0" err="1">
                <a:solidFill>
                  <a:schemeClr val="accent6">
                    <a:lumMod val="50000"/>
                  </a:schemeClr>
                </a:solidFill>
                <a:latin typeface="Bodoni MT Black" panose="02070A03080606020203" pitchFamily="18" charset="0"/>
              </a:rPr>
              <a:t>endpoint´s</a:t>
            </a:r>
            <a:r>
              <a:rPr lang="es-ES" dirty="0">
                <a:solidFill>
                  <a:schemeClr val="accent6">
                    <a:lumMod val="50000"/>
                  </a:schemeClr>
                </a:solidFill>
                <a:latin typeface="Bodoni MT Black" panose="02070A03080606020203" pitchFamily="18" charset="0"/>
              </a:rPr>
              <a:t>.</a:t>
            </a:r>
          </a:p>
          <a:p>
            <a:pPr marL="971550" lvl="1" indent="-514350" algn="l">
              <a:buFont typeface="+mj-lt"/>
              <a:buAutoNum type="arabicPeriod"/>
            </a:pPr>
            <a:r>
              <a:rPr lang="es-ES" dirty="0">
                <a:solidFill>
                  <a:schemeClr val="accent6">
                    <a:lumMod val="50000"/>
                  </a:schemeClr>
                </a:solidFill>
                <a:latin typeface="Bodoni MT Black" panose="02070A03080606020203" pitchFamily="18" charset="0"/>
              </a:rPr>
              <a:t>Data Access </a:t>
            </a:r>
            <a:r>
              <a:rPr lang="es-ES" dirty="0" err="1">
                <a:solidFill>
                  <a:schemeClr val="accent6">
                    <a:lumMod val="50000"/>
                  </a:schemeClr>
                </a:solidFill>
                <a:latin typeface="Bodoni MT Black" panose="02070A03080606020203" pitchFamily="18" charset="0"/>
              </a:rPr>
              <a:t>Layer</a:t>
            </a:r>
            <a:r>
              <a:rPr lang="es-ES" dirty="0">
                <a:solidFill>
                  <a:schemeClr val="accent6">
                    <a:lumMod val="50000"/>
                  </a:schemeClr>
                </a:solidFill>
                <a:latin typeface="Bodoni MT Black" panose="02070A03080606020203" pitchFamily="18" charset="0"/>
              </a:rPr>
              <a:t>: gestiona las transacciones y las sesiones de la base de datos (</a:t>
            </a:r>
            <a:r>
              <a:rPr lang="es-ES" dirty="0" err="1">
                <a:solidFill>
                  <a:schemeClr val="accent6">
                    <a:lumMod val="50000"/>
                  </a:schemeClr>
                </a:solidFill>
                <a:latin typeface="Bodoni MT Black" panose="02070A03080606020203" pitchFamily="18" charset="0"/>
              </a:rPr>
              <a:t>queries</a:t>
            </a:r>
            <a:r>
              <a:rPr lang="es-ES" dirty="0">
                <a:solidFill>
                  <a:schemeClr val="accent6">
                    <a:lumMod val="50000"/>
                  </a:schemeClr>
                </a:solidFill>
                <a:latin typeface="Bodoni MT Black" panose="02070A03080606020203" pitchFamily="18" charset="0"/>
              </a:rPr>
              <a:t>), con varios paquetes:</a:t>
            </a:r>
          </a:p>
          <a:p>
            <a:pPr marL="1428750" lvl="2" indent="-514350" algn="l">
              <a:buFont typeface="+mj-lt"/>
              <a:buAutoNum type="arabicPeriod"/>
            </a:pPr>
            <a:r>
              <a:rPr lang="es-ES" dirty="0" err="1">
                <a:solidFill>
                  <a:schemeClr val="accent6">
                    <a:lumMod val="50000"/>
                  </a:schemeClr>
                </a:solidFill>
                <a:latin typeface="Bodoni MT Black" panose="02070A03080606020203" pitchFamily="18" charset="0"/>
              </a:rPr>
              <a:t>Settings</a:t>
            </a:r>
            <a:r>
              <a:rPr lang="es-ES" dirty="0">
                <a:solidFill>
                  <a:schemeClr val="accent6">
                    <a:lumMod val="50000"/>
                  </a:schemeClr>
                </a:solidFill>
                <a:latin typeface="Bodoni MT Black" panose="02070A03080606020203" pitchFamily="18" charset="0"/>
              </a:rPr>
              <a:t>: con todos los ajustes de la conexiones.</a:t>
            </a:r>
          </a:p>
          <a:p>
            <a:pPr marL="1428750" lvl="2" indent="-514350" algn="l">
              <a:buFont typeface="+mj-lt"/>
              <a:buAutoNum type="arabicPeriod"/>
            </a:pPr>
            <a:r>
              <a:rPr lang="es-ES" dirty="0" err="1">
                <a:solidFill>
                  <a:schemeClr val="accent6">
                    <a:lumMod val="50000"/>
                  </a:schemeClr>
                </a:solidFill>
                <a:latin typeface="Bodoni MT Black" panose="02070A03080606020203" pitchFamily="18" charset="0"/>
              </a:rPr>
              <a:t>Model´s</a:t>
            </a:r>
            <a:r>
              <a:rPr lang="es-ES" dirty="0">
                <a:solidFill>
                  <a:schemeClr val="accent6">
                    <a:lumMod val="50000"/>
                  </a:schemeClr>
                </a:solidFill>
                <a:latin typeface="Bodoni MT Black" panose="02070A03080606020203" pitchFamily="18" charset="0"/>
              </a:rPr>
              <a:t>: con las estructuras de las tablas.</a:t>
            </a:r>
          </a:p>
          <a:p>
            <a:pPr marL="971550" lvl="1" indent="-514350" algn="l">
              <a:buFont typeface="+mj-lt"/>
              <a:buAutoNum type="arabicPeriod"/>
            </a:pPr>
            <a:r>
              <a:rPr lang="es-ES" dirty="0">
                <a:solidFill>
                  <a:schemeClr val="accent6">
                    <a:lumMod val="50000"/>
                  </a:schemeClr>
                </a:solidFill>
                <a:latin typeface="Bodoni MT Black" panose="02070A03080606020203" pitchFamily="18" charset="0"/>
              </a:rPr>
              <a:t>Capa de MySQL: para gestionar la propia base de datos.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9E6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167902-B000-F664-E71C-8606D37D8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8556A2A-4CC0-946D-0AC1-E5C6F0C38B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219200" y="342900"/>
            <a:ext cx="7772400" cy="1470025"/>
          </a:xfrm>
        </p:spPr>
        <p:txBody>
          <a:bodyPr>
            <a:normAutofit/>
          </a:bodyPr>
          <a:lstStyle/>
          <a:p>
            <a:r>
              <a:rPr lang="es-ES" sz="6600" dirty="0">
                <a:solidFill>
                  <a:schemeClr val="accent6">
                    <a:lumMod val="50000"/>
                  </a:schemeClr>
                </a:solidFill>
                <a:latin typeface="Bodoni MT Black" panose="02070A03080606020203" pitchFamily="18" charset="0"/>
              </a:rPr>
              <a:t>Sócrates:</a:t>
            </a: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8EB06681-E581-F8E3-22A2-B053D885F2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84018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1927" y="1315596"/>
            <a:ext cx="5071973" cy="7655808"/>
            <a:chOff x="0" y="0"/>
            <a:chExt cx="6762631" cy="10207745"/>
          </a:xfrm>
        </p:grpSpPr>
        <p:sp>
          <p:nvSpPr>
            <p:cNvPr id="3" name="Freeform 3"/>
            <p:cNvSpPr/>
            <p:nvPr/>
          </p:nvSpPr>
          <p:spPr>
            <a:xfrm>
              <a:off x="382166" y="851178"/>
              <a:ext cx="5647098" cy="8475944"/>
            </a:xfrm>
            <a:custGeom>
              <a:avLst/>
              <a:gdLst/>
              <a:ahLst/>
              <a:cxnLst/>
              <a:rect l="l" t="t" r="r" b="b"/>
              <a:pathLst>
                <a:path w="5647098" h="8475944">
                  <a:moveTo>
                    <a:pt x="0" y="0"/>
                  </a:moveTo>
                  <a:lnTo>
                    <a:pt x="5647098" y="0"/>
                  </a:lnTo>
                  <a:lnTo>
                    <a:pt x="5647098" y="8475945"/>
                  </a:lnTo>
                  <a:lnTo>
                    <a:pt x="0" y="84759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Freeform 4"/>
            <p:cNvSpPr/>
            <p:nvPr/>
          </p:nvSpPr>
          <p:spPr>
            <a:xfrm rot="-5400000">
              <a:off x="-1722557" y="1722557"/>
              <a:ext cx="10207745" cy="6762631"/>
            </a:xfrm>
            <a:custGeom>
              <a:avLst/>
              <a:gdLst/>
              <a:ahLst/>
              <a:cxnLst/>
              <a:rect l="l" t="t" r="r" b="b"/>
              <a:pathLst>
                <a:path w="10207745" h="6762631">
                  <a:moveTo>
                    <a:pt x="0" y="0"/>
                  </a:moveTo>
                  <a:lnTo>
                    <a:pt x="10207745" y="0"/>
                  </a:lnTo>
                  <a:lnTo>
                    <a:pt x="10207745" y="6762631"/>
                  </a:lnTo>
                  <a:lnTo>
                    <a:pt x="0" y="67626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682B4426-8BBC-6381-2918-F168A11A74C5}"/>
              </a:ext>
            </a:extLst>
          </p:cNvPr>
          <p:cNvSpPr txBox="1"/>
          <p:nvPr/>
        </p:nvSpPr>
        <p:spPr>
          <a:xfrm>
            <a:off x="6781800" y="274413"/>
            <a:ext cx="124206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0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Retos del proyecto:</a:t>
            </a:r>
            <a:endParaRPr kumimoji="0" lang="es-ES" sz="60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F6FC635E-22A2-3C2A-34C3-FBBAD83309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2800" y="1290076"/>
            <a:ext cx="10056649" cy="1752600"/>
          </a:xfrm>
        </p:spPr>
        <p:txBody>
          <a:bodyPr>
            <a:noAutofit/>
          </a:bodyPr>
          <a:lstStyle/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s-ES" sz="2800" dirty="0">
                <a:solidFill>
                  <a:schemeClr val="accent2">
                    <a:lumMod val="75000"/>
                  </a:schemeClr>
                </a:solidFill>
                <a:latin typeface="Bodoni MT Black" panose="02070A03080606020203" pitchFamily="18" charset="0"/>
              </a:rPr>
              <a:t>El “bucle enlazador” me generó un cuello de botella de varios días. 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s-ES" sz="2800" dirty="0">
                <a:solidFill>
                  <a:schemeClr val="accent2">
                    <a:lumMod val="75000"/>
                  </a:schemeClr>
                </a:solidFill>
                <a:latin typeface="Bodoni MT Black" panose="02070A03080606020203" pitchFamily="18" charset="0"/>
              </a:rPr>
              <a:t>Desarrollar la API en si, sobre todo los </a:t>
            </a:r>
            <a:r>
              <a:rPr lang="es-ES" sz="2800" dirty="0" err="1">
                <a:solidFill>
                  <a:schemeClr val="accent2">
                    <a:lumMod val="75000"/>
                  </a:schemeClr>
                </a:solidFill>
                <a:latin typeface="Bodoni MT Black" panose="02070A03080606020203" pitchFamily="18" charset="0"/>
              </a:rPr>
              <a:t>put</a:t>
            </a:r>
            <a:r>
              <a:rPr lang="es-ES" sz="2800" dirty="0">
                <a:solidFill>
                  <a:schemeClr val="accent2">
                    <a:lumMod val="75000"/>
                  </a:schemeClr>
                </a:solidFill>
                <a:latin typeface="Bodoni MT Black" panose="02070A03080606020203" pitchFamily="18" charset="0"/>
              </a:rPr>
              <a:t> y los post.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FA86B29-9380-31FA-DC98-909531B9EF27}"/>
              </a:ext>
            </a:extLst>
          </p:cNvPr>
          <p:cNvSpPr txBox="1"/>
          <p:nvPr/>
        </p:nvSpPr>
        <p:spPr>
          <a:xfrm>
            <a:off x="7071965" y="4895727"/>
            <a:ext cx="1072427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2800" dirty="0">
                <a:solidFill>
                  <a:schemeClr val="accent2">
                    <a:lumMod val="75000"/>
                  </a:schemeClr>
                </a:solidFill>
                <a:latin typeface="Bodoni MT Black" panose="02070A03080606020203" pitchFamily="18" charset="0"/>
              </a:rPr>
              <a:t>Si partes de un CSV dañado y logras repararlo es recomendable comentar la línea del error para poder acceder a ella de nuevo si lo necesitas.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2800" dirty="0">
                <a:solidFill>
                  <a:schemeClr val="accent2">
                    <a:lumMod val="75000"/>
                  </a:schemeClr>
                </a:solidFill>
                <a:latin typeface="Bodoni MT Black" panose="02070A03080606020203" pitchFamily="18" charset="0"/>
              </a:rPr>
              <a:t>Con </a:t>
            </a:r>
            <a:r>
              <a:rPr lang="es-ES" sz="2800" dirty="0" err="1">
                <a:solidFill>
                  <a:schemeClr val="accent2">
                    <a:lumMod val="75000"/>
                  </a:schemeClr>
                </a:solidFill>
                <a:latin typeface="Bodoni MT Black" panose="02070A03080606020203" pitchFamily="18" charset="0"/>
              </a:rPr>
              <a:t>Chardet</a:t>
            </a:r>
            <a:r>
              <a:rPr lang="es-ES" sz="2800" dirty="0">
                <a:solidFill>
                  <a:schemeClr val="accent2">
                    <a:lumMod val="75000"/>
                  </a:schemeClr>
                </a:solidFill>
                <a:latin typeface="Bodoni MT Black" panose="02070A03080606020203" pitchFamily="18" charset="0"/>
              </a:rPr>
              <a:t> puedes ver la codificación tenía el </a:t>
            </a:r>
            <a:r>
              <a:rPr lang="es-ES" sz="2800" dirty="0" err="1">
                <a:solidFill>
                  <a:schemeClr val="accent2">
                    <a:lumMod val="75000"/>
                  </a:schemeClr>
                </a:solidFill>
                <a:latin typeface="Bodoni MT Black" panose="02070A03080606020203" pitchFamily="18" charset="0"/>
              </a:rPr>
              <a:t>Csv</a:t>
            </a:r>
            <a:r>
              <a:rPr lang="es-ES" sz="2800" dirty="0">
                <a:solidFill>
                  <a:schemeClr val="accent2">
                    <a:lumMod val="75000"/>
                  </a:schemeClr>
                </a:solidFill>
                <a:latin typeface="Bodoni MT Black" panose="02070A03080606020203" pitchFamily="18" charset="0"/>
              </a:rPr>
              <a:t> original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2800" dirty="0" err="1">
                <a:solidFill>
                  <a:schemeClr val="accent2">
                    <a:lumMod val="75000"/>
                  </a:schemeClr>
                </a:solidFill>
                <a:latin typeface="Bodoni MT Black" panose="02070A03080606020203" pitchFamily="18" charset="0"/>
              </a:rPr>
              <a:t>PowerBI</a:t>
            </a:r>
            <a:r>
              <a:rPr lang="es-ES" sz="2800" dirty="0">
                <a:solidFill>
                  <a:schemeClr val="accent2">
                    <a:lumMod val="75000"/>
                  </a:schemeClr>
                </a:solidFill>
                <a:latin typeface="Bodoni MT Black" panose="02070A03080606020203" pitchFamily="18" charset="0"/>
              </a:rPr>
              <a:t> y Pandas se puede conectar para ver casi de forma automática los cambios efectuados.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2800" dirty="0">
                <a:solidFill>
                  <a:schemeClr val="accent2">
                    <a:lumMod val="75000"/>
                  </a:schemeClr>
                </a:solidFill>
                <a:latin typeface="Bodoni MT Black" panose="02070A03080606020203" pitchFamily="18" charset="0"/>
              </a:rPr>
              <a:t>Las limpiezas con </a:t>
            </a:r>
            <a:r>
              <a:rPr lang="es-ES" sz="2800" dirty="0" err="1">
                <a:solidFill>
                  <a:schemeClr val="accent2">
                    <a:lumMod val="75000"/>
                  </a:schemeClr>
                </a:solidFill>
                <a:latin typeface="Bodoni MT Black" panose="02070A03080606020203" pitchFamily="18" charset="0"/>
              </a:rPr>
              <a:t>PowerQuery</a:t>
            </a:r>
            <a:r>
              <a:rPr lang="es-ES" sz="2800" dirty="0">
                <a:solidFill>
                  <a:schemeClr val="accent2">
                    <a:lumMod val="75000"/>
                  </a:schemeClr>
                </a:solidFill>
                <a:latin typeface="Bodoni MT Black" panose="02070A03080606020203" pitchFamily="18" charset="0"/>
              </a:rPr>
              <a:t> pueden importar y exportar muchos tipos de archivos, entre ellos CSV.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2800" dirty="0">
                <a:solidFill>
                  <a:schemeClr val="accent2">
                    <a:lumMod val="75000"/>
                  </a:schemeClr>
                </a:solidFill>
                <a:latin typeface="Bodoni MT Black" panose="02070A03080606020203" pitchFamily="18" charset="0"/>
              </a:rPr>
              <a:t>Hay que tener cuidado con los delimitadores de los clientes SQL, pueden generar problemas para cargar valores.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0C8F5D0-6F4A-42FA-CEBA-1CB0EBA46D91}"/>
              </a:ext>
            </a:extLst>
          </p:cNvPr>
          <p:cNvSpPr txBox="1"/>
          <p:nvPr/>
        </p:nvSpPr>
        <p:spPr>
          <a:xfrm>
            <a:off x="6681002" y="3880064"/>
            <a:ext cx="115062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0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Aprendizajes del proyecto:</a:t>
            </a:r>
            <a:endParaRPr kumimoji="0" lang="es-ES" sz="60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5737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9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6400" y="0"/>
            <a:ext cx="14544602" cy="10287000"/>
            <a:chOff x="0" y="0"/>
            <a:chExt cx="19392802" cy="13716000"/>
          </a:xfrm>
        </p:grpSpPr>
        <p:sp>
          <p:nvSpPr>
            <p:cNvPr id="3" name="Freeform 3"/>
            <p:cNvSpPr/>
            <p:nvPr/>
          </p:nvSpPr>
          <p:spPr>
            <a:xfrm rot="5400000">
              <a:off x="2838401" y="-2838401"/>
              <a:ext cx="13716000" cy="19392802"/>
            </a:xfrm>
            <a:custGeom>
              <a:avLst/>
              <a:gdLst/>
              <a:ahLst/>
              <a:cxnLst/>
              <a:rect l="l" t="t" r="r" b="b"/>
              <a:pathLst>
                <a:path w="13716000" h="19392802">
                  <a:moveTo>
                    <a:pt x="0" y="0"/>
                  </a:moveTo>
                  <a:lnTo>
                    <a:pt x="13716000" y="0"/>
                  </a:lnTo>
                  <a:lnTo>
                    <a:pt x="13716000" y="19392802"/>
                  </a:lnTo>
                  <a:lnTo>
                    <a:pt x="0" y="193928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382515" y="4891581"/>
              <a:ext cx="16627772" cy="42376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810"/>
                </a:lnSpc>
              </a:pPr>
              <a:r>
                <a:rPr lang="en-US" sz="12564" spc="113">
                  <a:solidFill>
                    <a:srgbClr val="000000"/>
                  </a:solidFill>
                  <a:latin typeface="Nickainley"/>
                  <a:ea typeface="Nickainley"/>
                  <a:cs typeface="Nickainley"/>
                  <a:sym typeface="Nickainley"/>
                </a:rPr>
                <a:t>Gracias por vuestra atención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52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02696" y="1961341"/>
            <a:ext cx="4640167" cy="6364319"/>
          </a:xfrm>
          <a:custGeom>
            <a:avLst/>
            <a:gdLst/>
            <a:ahLst/>
            <a:cxnLst/>
            <a:rect l="l" t="t" r="r" b="b"/>
            <a:pathLst>
              <a:path w="4640167" h="6364319">
                <a:moveTo>
                  <a:pt x="0" y="0"/>
                </a:moveTo>
                <a:lnTo>
                  <a:pt x="4640166" y="0"/>
                </a:lnTo>
                <a:lnTo>
                  <a:pt x="4640166" y="6364318"/>
                </a:lnTo>
                <a:lnTo>
                  <a:pt x="0" y="6364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EE7DED2-F73E-2E2F-A5A1-9257D73B1A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91316"/>
            <a:ext cx="10181652" cy="1470025"/>
          </a:xfrm>
        </p:spPr>
        <p:txBody>
          <a:bodyPr>
            <a:noAutofit/>
          </a:bodyPr>
          <a:lstStyle/>
          <a:p>
            <a:r>
              <a:rPr kumimoji="0" lang="es-ES" sz="72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60000"/>
                    <a:lumOff val="40000"/>
                  </a:srgbClr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Índice del proyecto:</a:t>
            </a:r>
            <a:endParaRPr lang="es-ES" sz="7200" dirty="0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3997854C-7409-115C-80A6-1D4D53CB42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6879" y="2476500"/>
            <a:ext cx="9876852" cy="5029200"/>
          </a:xfrm>
        </p:spPr>
        <p:txBody>
          <a:bodyPr>
            <a:normAutofit fontScale="62500" lnSpcReduction="20000"/>
          </a:bodyPr>
          <a:lstStyle/>
          <a:p>
            <a:pPr marL="857250" indent="-857250" algn="l">
              <a:buFont typeface="Wingdings" panose="05000000000000000000" pitchFamily="2" charset="2"/>
              <a:buChar char="§"/>
            </a:pPr>
            <a:r>
              <a:rPr lang="es-ES" sz="6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Bodoni MT Black" panose="02070A03080606020203" pitchFamily="18" charset="0"/>
              </a:rPr>
              <a:t>Storytelling</a:t>
            </a:r>
            <a:r>
              <a:rPr lang="es-ES" sz="6000" dirty="0">
                <a:solidFill>
                  <a:schemeClr val="accent6">
                    <a:lumMod val="60000"/>
                    <a:lumOff val="40000"/>
                  </a:schemeClr>
                </a:solidFill>
                <a:latin typeface="Bodoni MT Black" panose="02070A03080606020203" pitchFamily="18" charset="0"/>
              </a:rPr>
              <a:t> y origen de los datos.</a:t>
            </a:r>
          </a:p>
          <a:p>
            <a:pPr marL="857250" indent="-857250" algn="l">
              <a:buFont typeface="Wingdings" panose="05000000000000000000" pitchFamily="2" charset="2"/>
              <a:buChar char="§"/>
            </a:pPr>
            <a:r>
              <a:rPr lang="es-ES" sz="6000" dirty="0">
                <a:solidFill>
                  <a:schemeClr val="accent6">
                    <a:lumMod val="60000"/>
                    <a:lumOff val="40000"/>
                  </a:schemeClr>
                </a:solidFill>
                <a:latin typeface="Bodoni MT Black" panose="02070A03080606020203" pitchFamily="18" charset="0"/>
              </a:rPr>
              <a:t>Limpieza y modelado.</a:t>
            </a:r>
          </a:p>
          <a:p>
            <a:pPr marL="857250" indent="-857250" algn="l">
              <a:buFont typeface="Wingdings" panose="05000000000000000000" pitchFamily="2" charset="2"/>
              <a:buChar char="§"/>
            </a:pPr>
            <a:r>
              <a:rPr lang="es-ES" sz="6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Bodoni MT Black" panose="02070A03080606020203" pitchFamily="18" charset="0"/>
              </a:rPr>
              <a:t>Queries</a:t>
            </a:r>
            <a:r>
              <a:rPr lang="es-ES" sz="6000" dirty="0">
                <a:solidFill>
                  <a:schemeClr val="accent6">
                    <a:lumMod val="60000"/>
                    <a:lumOff val="40000"/>
                  </a:schemeClr>
                </a:solidFill>
                <a:latin typeface="Bodoni MT Black" panose="02070A03080606020203" pitchFamily="18" charset="0"/>
              </a:rPr>
              <a:t> de SQL.</a:t>
            </a:r>
          </a:p>
          <a:p>
            <a:pPr marL="857250" indent="-857250" algn="l">
              <a:buFont typeface="Wingdings" panose="05000000000000000000" pitchFamily="2" charset="2"/>
              <a:buChar char="§"/>
            </a:pPr>
            <a:r>
              <a:rPr lang="es-ES" sz="6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Bodoni MT Black" panose="02070A03080606020203" pitchFamily="18" charset="0"/>
              </a:rPr>
              <a:t>Dashboard´s</a:t>
            </a:r>
            <a:r>
              <a:rPr lang="es-ES" sz="6000" dirty="0">
                <a:solidFill>
                  <a:schemeClr val="accent6">
                    <a:lumMod val="60000"/>
                    <a:lumOff val="40000"/>
                  </a:schemeClr>
                </a:solidFill>
                <a:latin typeface="Bodoni MT Black" panose="02070A03080606020203" pitchFamily="18" charset="0"/>
              </a:rPr>
              <a:t> en </a:t>
            </a:r>
            <a:r>
              <a:rPr lang="es-ES" sz="6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Bodoni MT Black" panose="02070A03080606020203" pitchFamily="18" charset="0"/>
              </a:rPr>
              <a:t>PowerBI</a:t>
            </a:r>
            <a:r>
              <a:rPr lang="es-ES" sz="6000" dirty="0">
                <a:solidFill>
                  <a:schemeClr val="accent6">
                    <a:lumMod val="60000"/>
                    <a:lumOff val="40000"/>
                  </a:schemeClr>
                </a:solidFill>
                <a:latin typeface="Bodoni MT Black" panose="02070A03080606020203" pitchFamily="18" charset="0"/>
              </a:rPr>
              <a:t>.</a:t>
            </a:r>
          </a:p>
          <a:p>
            <a:pPr marL="857250" indent="-857250" algn="l">
              <a:buFont typeface="Wingdings" panose="05000000000000000000" pitchFamily="2" charset="2"/>
              <a:buChar char="§"/>
            </a:pPr>
            <a:r>
              <a:rPr lang="es-ES" sz="6000" dirty="0">
                <a:solidFill>
                  <a:schemeClr val="accent6">
                    <a:lumMod val="60000"/>
                    <a:lumOff val="40000"/>
                  </a:schemeClr>
                </a:solidFill>
                <a:latin typeface="Bodoni MT Black" panose="02070A03080606020203" pitchFamily="18" charset="0"/>
              </a:rPr>
              <a:t>Sócrates: Una API para gestionar obras de arte, museos y autores de para trabajadores poco diestros en las bases de datos.</a:t>
            </a:r>
          </a:p>
          <a:p>
            <a:pPr marL="857250" indent="-857250" algn="l">
              <a:buFont typeface="Wingdings" panose="05000000000000000000" pitchFamily="2" charset="2"/>
              <a:buChar char="§"/>
            </a:pPr>
            <a:r>
              <a:rPr lang="es-ES" sz="6000" dirty="0">
                <a:solidFill>
                  <a:schemeClr val="accent6">
                    <a:lumMod val="60000"/>
                    <a:lumOff val="40000"/>
                  </a:schemeClr>
                </a:solidFill>
                <a:latin typeface="Bodoni MT Black" panose="02070A03080606020203" pitchFamily="18" charset="0"/>
              </a:rPr>
              <a:t>Retos del proyecto </a:t>
            </a:r>
          </a:p>
          <a:p>
            <a:pPr marL="857250" indent="-857250" algn="l">
              <a:buFont typeface="Wingdings" panose="05000000000000000000" pitchFamily="2" charset="2"/>
              <a:buChar char="§"/>
            </a:pPr>
            <a:endParaRPr lang="es-ES" sz="6000" dirty="0">
              <a:solidFill>
                <a:schemeClr val="accent6">
                  <a:lumMod val="60000"/>
                  <a:lumOff val="40000"/>
                </a:schemeClr>
              </a:solidFill>
              <a:latin typeface="Bodoni MT Black" panose="02070A03080606020203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52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0F1409CA-346F-8898-F997-ADCF014493B5}"/>
              </a:ext>
            </a:extLst>
          </p:cNvPr>
          <p:cNvSpPr txBox="1"/>
          <p:nvPr/>
        </p:nvSpPr>
        <p:spPr>
          <a:xfrm>
            <a:off x="571500" y="524982"/>
            <a:ext cx="1676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s-ES" sz="7200" b="0" i="0" u="none" strike="noStrike" kern="1200" cap="none" spc="0" normalizeH="0" baseline="0" noProof="0" dirty="0" err="1">
                <a:ln>
                  <a:noFill/>
                </a:ln>
                <a:solidFill>
                  <a:srgbClr val="F79646">
                    <a:lumMod val="60000"/>
                    <a:lumOff val="40000"/>
                  </a:srgbClr>
                </a:solidFill>
                <a:effectLst/>
                <a:uLnTx/>
                <a:uFillTx/>
                <a:latin typeface="Bodoni MT Black" panose="02070A03080606020203" pitchFamily="18" charset="0"/>
                <a:ea typeface="+mj-ea"/>
                <a:cs typeface="+mj-cs"/>
              </a:rPr>
              <a:t>Storytelling</a:t>
            </a:r>
            <a:r>
              <a:rPr kumimoji="0" lang="es-ES" sz="72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60000"/>
                    <a:lumOff val="40000"/>
                  </a:srgbClr>
                </a:solidFill>
                <a:effectLst/>
                <a:uLnTx/>
                <a:uFillTx/>
                <a:latin typeface="Bodoni MT Black" panose="02070A03080606020203" pitchFamily="18" charset="0"/>
                <a:ea typeface="+mj-ea"/>
                <a:cs typeface="+mj-cs"/>
              </a:rPr>
              <a:t> y origen de los datos:</a:t>
            </a:r>
            <a:endParaRPr lang="es-ES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7CB09D12-6F01-7C54-78A5-D8B0A9EB8E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088441"/>
            <a:ext cx="15163800" cy="3341060"/>
          </a:xfrm>
        </p:spPr>
        <p:txBody>
          <a:bodyPr>
            <a:normAutofit fontScale="92500"/>
          </a:bodyPr>
          <a:lstStyle/>
          <a:p>
            <a:pPr algn="l"/>
            <a:r>
              <a:rPr lang="es-ES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Bodoni MT Black" panose="02070A03080606020203" pitchFamily="18" charset="0"/>
              </a:rPr>
              <a:t>Los museos son espacios públicos destinados a acercar la cultura y el conocimiento de un país para sus propios ciudadanos y para visitantes de otras áreas geográficas. </a:t>
            </a:r>
          </a:p>
          <a:p>
            <a:pPr algn="l"/>
            <a:r>
              <a:rPr lang="es-ES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Bodoni MT Black" panose="02070A03080606020203" pitchFamily="18" charset="0"/>
              </a:rPr>
              <a:t>¿Por qué no desarrollar una API que facilite a los trabajadores de estos museos la gestión de las obras de arte y que a su vez ayude a las oficinas de turismo a acercar aún más este patrimonio culturar?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3CCDB3C-C307-FBDA-3E29-E1B5B17CF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943100"/>
            <a:ext cx="13258800" cy="1926622"/>
          </a:xfrm>
          <a:prstGeom prst="rect">
            <a:avLst/>
          </a:prstGeom>
        </p:spPr>
      </p:pic>
      <p:sp>
        <p:nvSpPr>
          <p:cNvPr id="11" name="Título 8">
            <a:extLst>
              <a:ext uri="{FF2B5EF4-FFF2-40B4-BE49-F238E27FC236}">
                <a16:creationId xmlns:a16="http://schemas.microsoft.com/office/drawing/2014/main" id="{AEBBD4EA-5C9B-F1A8-7772-F9F7485AE5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5260" y="7250958"/>
            <a:ext cx="15330139" cy="794523"/>
          </a:xfrm>
        </p:spPr>
        <p:txBody>
          <a:bodyPr>
            <a:normAutofit/>
          </a:bodyPr>
          <a:lstStyle/>
          <a:p>
            <a:pPr algn="l"/>
            <a:r>
              <a:rPr lang="es-E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Bodoni MT Black" panose="02070A03080606020203" pitchFamily="18" charset="0"/>
              </a:rPr>
              <a:t>Para este trabajo se usaron tres </a:t>
            </a:r>
            <a:r>
              <a:rPr lang="es-ES" sz="32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Bodoni MT Black" panose="02070A03080606020203" pitchFamily="18" charset="0"/>
              </a:rPr>
              <a:t>CSV´s</a:t>
            </a:r>
            <a:r>
              <a:rPr lang="es-E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Bodoni MT Black" panose="02070A03080606020203" pitchFamily="18" charset="0"/>
              </a:rPr>
              <a:t> obtenidos de fuentes oficiales:</a:t>
            </a:r>
          </a:p>
        </p:txBody>
      </p:sp>
      <p:sp>
        <p:nvSpPr>
          <p:cNvPr id="12" name="Subtítulo 9">
            <a:extLst>
              <a:ext uri="{FF2B5EF4-FFF2-40B4-BE49-F238E27FC236}">
                <a16:creationId xmlns:a16="http://schemas.microsoft.com/office/drawing/2014/main" id="{6D8A49EF-4D8B-5D0E-F439-9F30152BEF70}"/>
              </a:ext>
            </a:extLst>
          </p:cNvPr>
          <p:cNvSpPr txBox="1">
            <a:spLocks/>
          </p:cNvSpPr>
          <p:nvPr/>
        </p:nvSpPr>
        <p:spPr>
          <a:xfrm>
            <a:off x="1905000" y="8045481"/>
            <a:ext cx="8553915" cy="14457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Wingdings" panose="05000000000000000000" pitchFamily="2" charset="2"/>
              <a:buChar char="§"/>
            </a:pPr>
            <a:r>
              <a:rPr lang="es-E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Un CSV “general” con datos de Murcia.</a:t>
            </a:r>
          </a:p>
          <a:p>
            <a:pPr marL="514350" indent="-514350" algn="l">
              <a:buFont typeface="Wingdings" panose="05000000000000000000" pitchFamily="2" charset="2"/>
              <a:buChar char="§"/>
            </a:pPr>
            <a:r>
              <a:rPr lang="es-E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Un CSV con los museos de toda la región.</a:t>
            </a:r>
          </a:p>
          <a:p>
            <a:pPr marL="514350" indent="-514350" algn="l">
              <a:buFont typeface="Wingdings" panose="05000000000000000000" pitchFamily="2" charset="2"/>
              <a:buChar char="§"/>
            </a:pPr>
            <a:r>
              <a:rPr lang="es-E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Un CSV de una exposición del Museo de la Ciudad (Murcia)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6A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57E09B58-CD7D-BFC6-416A-39C4C3B0EDE1}"/>
              </a:ext>
            </a:extLst>
          </p:cNvPr>
          <p:cNvSpPr txBox="1"/>
          <p:nvPr/>
        </p:nvSpPr>
        <p:spPr>
          <a:xfrm>
            <a:off x="228600" y="114300"/>
            <a:ext cx="170688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s-ES" sz="60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60000"/>
                    <a:lumOff val="40000"/>
                  </a:srgbClr>
                </a:solidFill>
                <a:effectLst/>
                <a:uLnTx/>
                <a:uFillTx/>
                <a:latin typeface="Bodoni MT Black" panose="02070A03080606020203" pitchFamily="18" charset="0"/>
                <a:ea typeface="+mj-ea"/>
                <a:cs typeface="+mj-cs"/>
              </a:rPr>
              <a:t>Limpieza y modelado de los datos: </a:t>
            </a:r>
            <a:endParaRPr lang="es-ES" sz="6000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46D4B51-11AA-EEEB-A391-BB128095C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09700"/>
            <a:ext cx="17526000" cy="1038913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D4C9C1E0-B063-5388-62C7-7FE04FE57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34" y="3467100"/>
            <a:ext cx="3801005" cy="4248743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A753ED16-3E7A-8233-1DE2-1B83A5383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2705100"/>
            <a:ext cx="11612596" cy="1047896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882FDB76-8025-3645-B991-7B6EA5F908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0335" y="4000500"/>
            <a:ext cx="8707065" cy="1457528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7E58DAA3-646A-46EE-F664-25637645BD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2278" y="5600700"/>
            <a:ext cx="8021169" cy="1638529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CC942121-EA80-F0F6-0514-5BB4B9A422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4400" y="7429500"/>
            <a:ext cx="10993384" cy="262926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6A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8C324C19-4792-DB0D-F1DC-B40FEFFAFB29}"/>
              </a:ext>
            </a:extLst>
          </p:cNvPr>
          <p:cNvSpPr txBox="1"/>
          <p:nvPr/>
        </p:nvSpPr>
        <p:spPr>
          <a:xfrm>
            <a:off x="685800" y="495300"/>
            <a:ext cx="12039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2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60000"/>
                    <a:lumOff val="40000"/>
                  </a:srgbClr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Limpieza y modelado de los datos: 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reeform 2"/>
          <p:cNvSpPr/>
          <p:nvPr/>
        </p:nvSpPr>
        <p:spPr>
          <a:xfrm>
            <a:off x="14124982" y="1409700"/>
            <a:ext cx="4163018" cy="10503027"/>
          </a:xfrm>
          <a:custGeom>
            <a:avLst/>
            <a:gdLst/>
            <a:ahLst/>
            <a:cxnLst/>
            <a:rect l="l" t="t" r="r" b="b"/>
            <a:pathLst>
              <a:path w="4163018" h="10503027">
                <a:moveTo>
                  <a:pt x="0" y="0"/>
                </a:moveTo>
                <a:lnTo>
                  <a:pt x="4163018" y="0"/>
                </a:lnTo>
                <a:lnTo>
                  <a:pt x="4163018" y="10503027"/>
                </a:lnTo>
                <a:lnTo>
                  <a:pt x="0" y="105030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E664C16-84D9-050D-598B-874B7036F7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314700"/>
            <a:ext cx="12727187" cy="54299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6A5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90D38A-B290-83E4-630D-065E5F8A6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0888CC67-E56D-D42C-02BE-BD6164E3CFDA}"/>
              </a:ext>
            </a:extLst>
          </p:cNvPr>
          <p:cNvSpPr txBox="1"/>
          <p:nvPr/>
        </p:nvSpPr>
        <p:spPr>
          <a:xfrm>
            <a:off x="685800" y="495300"/>
            <a:ext cx="12039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200" b="0" i="0" u="none" strike="noStrike" kern="1200" cap="none" spc="0" normalizeH="0" baseline="0" noProof="0" dirty="0" err="1">
                <a:ln>
                  <a:noFill/>
                </a:ln>
                <a:solidFill>
                  <a:srgbClr val="F79646">
                    <a:lumMod val="60000"/>
                    <a:lumOff val="40000"/>
                  </a:srgbClr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Queries</a:t>
            </a:r>
            <a:r>
              <a:rPr kumimoji="0" lang="es-ES" sz="72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60000"/>
                    <a:lumOff val="40000"/>
                  </a:srgbClr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 de SQL: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648A028C-4925-6E71-22C6-956E75523931}"/>
              </a:ext>
            </a:extLst>
          </p:cNvPr>
          <p:cNvSpPr/>
          <p:nvPr/>
        </p:nvSpPr>
        <p:spPr>
          <a:xfrm>
            <a:off x="13639800" y="723900"/>
            <a:ext cx="3657600" cy="5232995"/>
          </a:xfrm>
          <a:custGeom>
            <a:avLst/>
            <a:gdLst/>
            <a:ahLst/>
            <a:cxnLst/>
            <a:rect l="l" t="t" r="r" b="b"/>
            <a:pathLst>
              <a:path w="3089841" h="4114800">
                <a:moveTo>
                  <a:pt x="0" y="0"/>
                </a:moveTo>
                <a:lnTo>
                  <a:pt x="3089840" y="0"/>
                </a:lnTo>
                <a:lnTo>
                  <a:pt x="3089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1555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6A5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9AF74A-6769-C6B9-F3E6-17D0E4A9E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DBCB2D43-DDD5-DBDE-D8C6-CBFE4AD0D59E}"/>
              </a:ext>
            </a:extLst>
          </p:cNvPr>
          <p:cNvSpPr txBox="1"/>
          <p:nvPr/>
        </p:nvSpPr>
        <p:spPr>
          <a:xfrm>
            <a:off x="685800" y="495300"/>
            <a:ext cx="12039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200" b="0" i="0" u="none" strike="noStrike" kern="1200" cap="none" spc="0" normalizeH="0" baseline="0" noProof="0" dirty="0" err="1">
                <a:ln>
                  <a:noFill/>
                </a:ln>
                <a:solidFill>
                  <a:srgbClr val="F79646">
                    <a:lumMod val="60000"/>
                    <a:lumOff val="40000"/>
                  </a:srgbClr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Queries</a:t>
            </a:r>
            <a:r>
              <a:rPr kumimoji="0" lang="es-ES" sz="72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60000"/>
                    <a:lumOff val="40000"/>
                  </a:srgbClr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 de SQL: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8FEC4FA7-69C2-578F-DD11-B30BA23143B8}"/>
              </a:ext>
            </a:extLst>
          </p:cNvPr>
          <p:cNvSpPr/>
          <p:nvPr/>
        </p:nvSpPr>
        <p:spPr>
          <a:xfrm>
            <a:off x="1066800" y="3314700"/>
            <a:ext cx="4002578" cy="4114800"/>
          </a:xfrm>
          <a:custGeom>
            <a:avLst/>
            <a:gdLst/>
            <a:ahLst/>
            <a:cxnLst/>
            <a:rect l="l" t="t" r="r" b="b"/>
            <a:pathLst>
              <a:path w="4002578" h="4114800">
                <a:moveTo>
                  <a:pt x="0" y="0"/>
                </a:moveTo>
                <a:lnTo>
                  <a:pt x="4002578" y="0"/>
                </a:lnTo>
                <a:lnTo>
                  <a:pt x="40025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1432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6A5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FC389E-B3CF-7B0E-B21A-ECF937DFB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0D48132F-BF07-A010-71B5-D73B5B9DCFE3}"/>
              </a:ext>
            </a:extLst>
          </p:cNvPr>
          <p:cNvSpPr txBox="1"/>
          <p:nvPr/>
        </p:nvSpPr>
        <p:spPr>
          <a:xfrm>
            <a:off x="685800" y="495300"/>
            <a:ext cx="12039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200" b="0" i="0" u="none" strike="noStrike" kern="1200" cap="none" spc="0" normalizeH="0" baseline="0" noProof="0" dirty="0" err="1">
                <a:ln>
                  <a:noFill/>
                </a:ln>
                <a:solidFill>
                  <a:srgbClr val="F79646">
                    <a:lumMod val="60000"/>
                    <a:lumOff val="40000"/>
                  </a:srgbClr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Dashboard</a:t>
            </a:r>
            <a:r>
              <a:rPr kumimoji="0" lang="es-ES" sz="72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60000"/>
                    <a:lumOff val="40000"/>
                  </a:srgbClr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 de </a:t>
            </a:r>
            <a:r>
              <a:rPr kumimoji="0" lang="es-ES" sz="7200" b="0" i="0" u="none" strike="noStrike" kern="1200" cap="none" spc="0" normalizeH="0" baseline="0" noProof="0" dirty="0" err="1">
                <a:ln>
                  <a:noFill/>
                </a:ln>
                <a:solidFill>
                  <a:srgbClr val="F79646">
                    <a:lumMod val="60000"/>
                    <a:lumOff val="40000"/>
                  </a:srgbClr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PowerBI</a:t>
            </a:r>
            <a:r>
              <a:rPr kumimoji="0" lang="es-ES" sz="72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60000"/>
                    <a:lumOff val="40000"/>
                  </a:srgbClr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: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8341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6A5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A5FD4F-2943-4CBD-8B95-39DB6A8BA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FD26873B-2588-8ED7-3022-54FEF6BD107B}"/>
              </a:ext>
            </a:extLst>
          </p:cNvPr>
          <p:cNvSpPr txBox="1"/>
          <p:nvPr/>
        </p:nvSpPr>
        <p:spPr>
          <a:xfrm>
            <a:off x="685800" y="495300"/>
            <a:ext cx="12039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200" b="0" i="0" u="none" strike="noStrike" kern="1200" cap="none" spc="0" normalizeH="0" baseline="0" noProof="0" dirty="0" err="1">
                <a:ln>
                  <a:noFill/>
                </a:ln>
                <a:solidFill>
                  <a:srgbClr val="F79646">
                    <a:lumMod val="60000"/>
                    <a:lumOff val="40000"/>
                  </a:srgbClr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Dashboard</a:t>
            </a:r>
            <a:r>
              <a:rPr kumimoji="0" lang="es-ES" sz="72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60000"/>
                    <a:lumOff val="40000"/>
                  </a:srgbClr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 de </a:t>
            </a:r>
            <a:r>
              <a:rPr kumimoji="0" lang="es-ES" sz="7200" b="0" i="0" u="none" strike="noStrike" kern="1200" cap="none" spc="0" normalizeH="0" baseline="0" noProof="0" dirty="0" err="1">
                <a:ln>
                  <a:noFill/>
                </a:ln>
                <a:solidFill>
                  <a:srgbClr val="F79646">
                    <a:lumMod val="60000"/>
                    <a:lumOff val="40000"/>
                  </a:srgbClr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PowerBI</a:t>
            </a:r>
            <a:r>
              <a:rPr kumimoji="0" lang="es-ES" sz="72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60000"/>
                    <a:lumOff val="40000"/>
                  </a:srgbClr>
                </a:solidFill>
                <a:effectLst/>
                <a:uLnTx/>
                <a:uFillTx/>
                <a:latin typeface="Bodoni MT Black" panose="02070A03080606020203" pitchFamily="18" charset="0"/>
                <a:ea typeface="+mn-ea"/>
                <a:cs typeface="+mn-cs"/>
              </a:rPr>
              <a:t>: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0246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alizado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461</Words>
  <Application>Microsoft Office PowerPoint</Application>
  <PresentationFormat>Personalizado</PresentationFormat>
  <Paragraphs>44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2" baseType="lpstr">
      <vt:lpstr>Arial</vt:lpstr>
      <vt:lpstr>ITC Benguiat</vt:lpstr>
      <vt:lpstr>Bodoni MT Black</vt:lpstr>
      <vt:lpstr>Calibri</vt:lpstr>
      <vt:lpstr>Nickainley</vt:lpstr>
      <vt:lpstr>IM Fell Italics</vt:lpstr>
      <vt:lpstr>Wingdings</vt:lpstr>
      <vt:lpstr>Office Theme</vt:lpstr>
      <vt:lpstr>Presentación de PowerPoint</vt:lpstr>
      <vt:lpstr>Índice del proyecto:</vt:lpstr>
      <vt:lpstr>Para este trabajo se usaron tres CSV´s obtenidos de fuentes oficiales: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Sócrates:</vt:lpstr>
      <vt:lpstr>Sócrates: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socrates</dc:title>
  <dc:creator>Rocío Romo García</dc:creator>
  <cp:lastModifiedBy>Rocío Romo García</cp:lastModifiedBy>
  <cp:revision>3</cp:revision>
  <dcterms:created xsi:type="dcterms:W3CDTF">2006-08-16T00:00:00Z</dcterms:created>
  <dcterms:modified xsi:type="dcterms:W3CDTF">2025-03-11T16:34:57Z</dcterms:modified>
  <dc:identifier>DAGhap-e6F4</dc:identifier>
</cp:coreProperties>
</file>